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17"/>
  </p:notesMasterIdLst>
  <p:sldIdLst>
    <p:sldId id="256" r:id="rId5"/>
    <p:sldId id="273" r:id="rId6"/>
    <p:sldId id="275" r:id="rId7"/>
    <p:sldId id="257" r:id="rId8"/>
    <p:sldId id="299" r:id="rId9"/>
    <p:sldId id="297" r:id="rId10"/>
    <p:sldId id="315" r:id="rId11"/>
    <p:sldId id="316" r:id="rId12"/>
    <p:sldId id="317" r:id="rId13"/>
    <p:sldId id="271" r:id="rId14"/>
    <p:sldId id="298" r:id="rId15"/>
    <p:sldId id="30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77" autoAdjust="0"/>
    <p:restoredTop sz="69560" autoAdjust="0"/>
  </p:normalViewPr>
  <p:slideViewPr>
    <p:cSldViewPr snapToGrid="0" snapToObjects="1">
      <p:cViewPr varScale="1">
        <p:scale>
          <a:sx n="79" d="100"/>
          <a:sy n="79" d="100"/>
        </p:scale>
        <p:origin x="13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janovic, Maja (WOM)" userId="e7e0e08e-cfcc-41cf-936e-ac97c1ea6a8d" providerId="ADAL" clId="{F62103D1-2EEE-4C4A-B45F-03EF26C0AA98}"/>
    <pc:docChg chg="custSel modSld">
      <pc:chgData name="Marjanovic, Maja (WOM)" userId="e7e0e08e-cfcc-41cf-936e-ac97c1ea6a8d" providerId="ADAL" clId="{F62103D1-2EEE-4C4A-B45F-03EF26C0AA98}" dt="2023-11-08T19:50:38.702" v="144"/>
      <pc:docMkLst>
        <pc:docMk/>
      </pc:docMkLst>
      <pc:sldChg chg="modSp mod">
        <pc:chgData name="Marjanovic, Maja (WOM)" userId="e7e0e08e-cfcc-41cf-936e-ac97c1ea6a8d" providerId="ADAL" clId="{F62103D1-2EEE-4C4A-B45F-03EF26C0AA98}" dt="2023-11-08T19:41:38.904" v="12" actId="20577"/>
        <pc:sldMkLst>
          <pc:docMk/>
          <pc:sldMk cId="3452477566" sldId="256"/>
        </pc:sldMkLst>
        <pc:spChg chg="mod">
          <ac:chgData name="Marjanovic, Maja (WOM)" userId="e7e0e08e-cfcc-41cf-936e-ac97c1ea6a8d" providerId="ADAL" clId="{F62103D1-2EEE-4C4A-B45F-03EF26C0AA98}" dt="2023-11-08T19:41:38.904" v="12" actId="20577"/>
          <ac:spMkLst>
            <pc:docMk/>
            <pc:sldMk cId="3452477566" sldId="256"/>
            <ac:spMk id="3" creationId="{F416A4CA-77D3-F541-9DE2-5454C4A01FC3}"/>
          </ac:spMkLst>
        </pc:spChg>
      </pc:sldChg>
      <pc:sldChg chg="modSp mod">
        <pc:chgData name="Marjanovic, Maja (WOM)" userId="e7e0e08e-cfcc-41cf-936e-ac97c1ea6a8d" providerId="ADAL" clId="{F62103D1-2EEE-4C4A-B45F-03EF26C0AA98}" dt="2023-11-08T19:43:13.871" v="134" actId="20577"/>
        <pc:sldMkLst>
          <pc:docMk/>
          <pc:sldMk cId="3510650484" sldId="257"/>
        </pc:sldMkLst>
        <pc:spChg chg="mod">
          <ac:chgData name="Marjanovic, Maja (WOM)" userId="e7e0e08e-cfcc-41cf-936e-ac97c1ea6a8d" providerId="ADAL" clId="{F62103D1-2EEE-4C4A-B45F-03EF26C0AA98}" dt="2023-11-08T19:43:13.871" v="134" actId="20577"/>
          <ac:spMkLst>
            <pc:docMk/>
            <pc:sldMk cId="3510650484" sldId="257"/>
            <ac:spMk id="3" creationId="{8F70C501-4435-E842-85BE-6AA85133934D}"/>
          </ac:spMkLst>
        </pc:spChg>
      </pc:sldChg>
      <pc:sldChg chg="modSp mod">
        <pc:chgData name="Marjanovic, Maja (WOM)" userId="e7e0e08e-cfcc-41cf-936e-ac97c1ea6a8d" providerId="ADAL" clId="{F62103D1-2EEE-4C4A-B45F-03EF26C0AA98}" dt="2023-11-08T19:42:24.983" v="66" actId="20577"/>
        <pc:sldMkLst>
          <pc:docMk/>
          <pc:sldMk cId="1844948081" sldId="275"/>
        </pc:sldMkLst>
        <pc:spChg chg="mod">
          <ac:chgData name="Marjanovic, Maja (WOM)" userId="e7e0e08e-cfcc-41cf-936e-ac97c1ea6a8d" providerId="ADAL" clId="{F62103D1-2EEE-4C4A-B45F-03EF26C0AA98}" dt="2023-11-08T19:42:24.983" v="66" actId="20577"/>
          <ac:spMkLst>
            <pc:docMk/>
            <pc:sldMk cId="1844948081" sldId="275"/>
            <ac:spMk id="3" creationId="{0A11D358-4ACC-EB40-9961-219B02D0F56A}"/>
          </ac:spMkLst>
        </pc:spChg>
      </pc:sldChg>
      <pc:sldChg chg="delSp modSp mod">
        <pc:chgData name="Marjanovic, Maja (WOM)" userId="e7e0e08e-cfcc-41cf-936e-ac97c1ea6a8d" providerId="ADAL" clId="{F62103D1-2EEE-4C4A-B45F-03EF26C0AA98}" dt="2023-11-08T19:49:05.676" v="139"/>
        <pc:sldMkLst>
          <pc:docMk/>
          <pc:sldMk cId="37947379" sldId="299"/>
        </pc:sldMkLst>
        <pc:spChg chg="mod">
          <ac:chgData name="Marjanovic, Maja (WOM)" userId="e7e0e08e-cfcc-41cf-936e-ac97c1ea6a8d" providerId="ADAL" clId="{F62103D1-2EEE-4C4A-B45F-03EF26C0AA98}" dt="2023-11-08T19:48:57.676" v="136" actId="20577"/>
          <ac:spMkLst>
            <pc:docMk/>
            <pc:sldMk cId="37947379" sldId="299"/>
            <ac:spMk id="2" creationId="{B15A400F-9B00-F24E-809A-058AC2B9221B}"/>
          </ac:spMkLst>
        </pc:spChg>
        <pc:spChg chg="del mod">
          <ac:chgData name="Marjanovic, Maja (WOM)" userId="e7e0e08e-cfcc-41cf-936e-ac97c1ea6a8d" providerId="ADAL" clId="{F62103D1-2EEE-4C4A-B45F-03EF26C0AA98}" dt="2023-11-08T19:49:05.676" v="139"/>
          <ac:spMkLst>
            <pc:docMk/>
            <pc:sldMk cId="37947379" sldId="299"/>
            <ac:spMk id="6" creationId="{BFEF1787-AA4A-8A1F-22F6-9D31F1E5DE0F}"/>
          </ac:spMkLst>
        </pc:spChg>
      </pc:sldChg>
      <pc:sldChg chg="modSp mod">
        <pc:chgData name="Marjanovic, Maja (WOM)" userId="e7e0e08e-cfcc-41cf-936e-ac97c1ea6a8d" providerId="ADAL" clId="{F62103D1-2EEE-4C4A-B45F-03EF26C0AA98}" dt="2023-11-08T19:49:49.533" v="141"/>
        <pc:sldMkLst>
          <pc:docMk/>
          <pc:sldMk cId="4221316564" sldId="315"/>
        </pc:sldMkLst>
        <pc:spChg chg="mod">
          <ac:chgData name="Marjanovic, Maja (WOM)" userId="e7e0e08e-cfcc-41cf-936e-ac97c1ea6a8d" providerId="ADAL" clId="{F62103D1-2EEE-4C4A-B45F-03EF26C0AA98}" dt="2023-11-08T19:49:49.533" v="141"/>
          <ac:spMkLst>
            <pc:docMk/>
            <pc:sldMk cId="4221316564" sldId="315"/>
            <ac:spMk id="3" creationId="{ED25B61C-D80F-8F4E-BF8C-ED5B797A629C}"/>
          </ac:spMkLst>
        </pc:spChg>
      </pc:sldChg>
      <pc:sldChg chg="modSp mod">
        <pc:chgData name="Marjanovic, Maja (WOM)" userId="e7e0e08e-cfcc-41cf-936e-ac97c1ea6a8d" providerId="ADAL" clId="{F62103D1-2EEE-4C4A-B45F-03EF26C0AA98}" dt="2023-11-08T19:50:04.400" v="142" actId="20577"/>
        <pc:sldMkLst>
          <pc:docMk/>
          <pc:sldMk cId="810573681" sldId="316"/>
        </pc:sldMkLst>
        <pc:spChg chg="mod">
          <ac:chgData name="Marjanovic, Maja (WOM)" userId="e7e0e08e-cfcc-41cf-936e-ac97c1ea6a8d" providerId="ADAL" clId="{F62103D1-2EEE-4C4A-B45F-03EF26C0AA98}" dt="2023-11-08T19:50:04.400" v="142" actId="20577"/>
          <ac:spMkLst>
            <pc:docMk/>
            <pc:sldMk cId="810573681" sldId="316"/>
            <ac:spMk id="3" creationId="{ED25B61C-D80F-8F4E-BF8C-ED5B797A629C}"/>
          </ac:spMkLst>
        </pc:spChg>
      </pc:sldChg>
      <pc:sldChg chg="modSp mod">
        <pc:chgData name="Marjanovic, Maja (WOM)" userId="e7e0e08e-cfcc-41cf-936e-ac97c1ea6a8d" providerId="ADAL" clId="{F62103D1-2EEE-4C4A-B45F-03EF26C0AA98}" dt="2023-11-08T19:50:38.702" v="144"/>
        <pc:sldMkLst>
          <pc:docMk/>
          <pc:sldMk cId="663269374" sldId="317"/>
        </pc:sldMkLst>
        <pc:spChg chg="mod">
          <ac:chgData name="Marjanovic, Maja (WOM)" userId="e7e0e08e-cfcc-41cf-936e-ac97c1ea6a8d" providerId="ADAL" clId="{F62103D1-2EEE-4C4A-B45F-03EF26C0AA98}" dt="2023-11-08T19:50:38.702" v="144"/>
          <ac:spMkLst>
            <pc:docMk/>
            <pc:sldMk cId="663269374" sldId="317"/>
            <ac:spMk id="3" creationId="{ED25B61C-D80F-8F4E-BF8C-ED5B797A629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1E981-6F29-6541-BAED-328053BB328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F5248-74C4-BD4F-A2FC-6E9B000C5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39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EF5248-74C4-BD4F-A2FC-6E9B000C59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9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EF5248-74C4-BD4F-A2FC-6E9B000C59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0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EF5248-74C4-BD4F-A2FC-6E9B000C59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EF5248-74C4-BD4F-A2FC-6E9B000C599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70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DA4169F-3726-DA43-8151-AB70BEDE217F}" type="datetime1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5E8450F-62E0-6D43-890B-4B846CB6A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3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7134-E9A8-9F4A-8CE5-970C5DE9E4B6}" type="datetime1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5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505966D-498E-284E-821C-42F8F23A0C97}" type="datetime1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5E8450F-62E0-6D43-890B-4B846CB6A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1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AE9AB-DCF5-514E-BF92-ECC731F28076}" type="datetime1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5E8450F-62E0-6D43-890B-4B846CB6A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8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C098CAF-79AD-2441-8158-92E47C157446}" type="datetime1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5E8450F-62E0-6D43-890B-4B846CB6A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28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81CF-6893-ED44-AB17-9D920E407082}" type="datetime1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52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D17-37D6-2943-A758-31596E99E1C7}" type="datetime1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8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1323-A83F-2A4B-8ADC-AE1CA3EFC2AB}" type="datetime1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5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AD380-B05E-FE4B-AD3F-36C25733C4A0}" type="datetime1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7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42FE119-FC26-7247-BEF4-4D7D7F014E31}" type="datetime1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5E8450F-62E0-6D43-890B-4B846CB6A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43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61341-4E05-6C43-B2CA-B8C053FC41C4}" type="datetime1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97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D7BE2D6-7E7E-B146-9D7C-717BE5E9A5CF}" type="datetime1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5E8450F-62E0-6D43-890B-4B846CB6A6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431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69352-EA10-EA4F-A932-DD22C47BF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265569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 violence council quarterly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16A4CA-77D3-F541-9DE2-5454C4A01F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286000"/>
            <a:ext cx="10993546" cy="590321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15,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ED3E96-CBF4-1948-A3A1-0E62244D37B0}"/>
              </a:ext>
            </a:extLst>
          </p:cNvPr>
          <p:cNvSpPr txBox="1"/>
          <p:nvPr/>
        </p:nvSpPr>
        <p:spPr>
          <a:xfrm>
            <a:off x="581191" y="3788508"/>
            <a:ext cx="64069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will get started soon! In the meantime, please: </a:t>
            </a:r>
          </a:p>
          <a:p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Mute your microphone.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mindful that the chat function is public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12C74-F7B5-4943-8FF7-6CE18393D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z="1200" b="1" smtClean="0">
                <a:solidFill>
                  <a:schemeClr val="bg1"/>
                </a:solidFill>
              </a:rPr>
              <a:t>1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477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D25B61C-D80F-8F4E-BF8C-ED5B797A629C}"/>
              </a:ext>
            </a:extLst>
          </p:cNvPr>
          <p:cNvSpPr txBox="1">
            <a:spLocks/>
          </p:cNvSpPr>
          <p:nvPr/>
        </p:nvSpPr>
        <p:spPr>
          <a:xfrm>
            <a:off x="599225" y="3046693"/>
            <a:ext cx="10993549" cy="76461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dirty="0">
                <a:solidFill>
                  <a:schemeClr val="accent1"/>
                </a:solidFill>
              </a:rPr>
              <a:t>VIII. KEY ISSUES IN FAMILY VIOLENCE</a:t>
            </a:r>
          </a:p>
          <a:p>
            <a:pPr algn="ctr"/>
            <a:endParaRPr lang="en-US" sz="3600" dirty="0">
              <a:solidFill>
                <a:schemeClr val="accent1"/>
              </a:solidFill>
            </a:endParaRPr>
          </a:p>
          <a:p>
            <a:pPr algn="ctr"/>
            <a:endParaRPr lang="en-US" sz="3600" dirty="0">
              <a:solidFill>
                <a:schemeClr val="accent1"/>
              </a:solidFill>
            </a:endParaRPr>
          </a:p>
          <a:p>
            <a:pPr algn="ctr"/>
            <a:r>
              <a:rPr lang="en-US" sz="3200" cap="none" dirty="0">
                <a:solidFill>
                  <a:schemeClr val="accent1"/>
                </a:solidFill>
              </a:rPr>
              <a:t>Bev Upton, Anni Chung, &amp; Jenny Pearlman</a:t>
            </a:r>
          </a:p>
          <a:p>
            <a:pPr algn="ctr"/>
            <a:endParaRPr lang="en-US" sz="3200" cap="none" dirty="0">
              <a:solidFill>
                <a:schemeClr val="accent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361ECD-C622-C84C-A6A8-BA278D23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z="1200" b="1" smtClean="0"/>
              <a:t>10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994974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A400F-9B00-F24E-809A-058AC2B9221B}"/>
              </a:ext>
            </a:extLst>
          </p:cNvPr>
          <p:cNvSpPr txBox="1">
            <a:spLocks/>
          </p:cNvSpPr>
          <p:nvPr/>
        </p:nvSpPr>
        <p:spPr>
          <a:xfrm>
            <a:off x="599225" y="3056531"/>
            <a:ext cx="10993549" cy="744937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dirty="0">
                <a:solidFill>
                  <a:schemeClr val="accent1"/>
                </a:solidFill>
              </a:rPr>
              <a:t>Ix. Public comment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2D64B9-A8FA-9342-B0C3-2F9ED5C78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z="1200" b="1" smtClean="0"/>
              <a:t>11</a:t>
            </a:fld>
            <a:endParaRPr lang="en-US" sz="1200" b="1"/>
          </a:p>
        </p:txBody>
      </p:sp>
    </p:spTree>
    <p:extLst>
      <p:ext uri="{BB962C8B-B14F-4D97-AF65-F5344CB8AC3E}">
        <p14:creationId xmlns:p14="http://schemas.microsoft.com/office/powerpoint/2010/main" val="1468628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A400F-9B00-F24E-809A-058AC2B9221B}"/>
              </a:ext>
            </a:extLst>
          </p:cNvPr>
          <p:cNvSpPr txBox="1">
            <a:spLocks/>
          </p:cNvSpPr>
          <p:nvPr/>
        </p:nvSpPr>
        <p:spPr>
          <a:xfrm>
            <a:off x="599225" y="3056531"/>
            <a:ext cx="10993549" cy="744937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dirty="0">
                <a:solidFill>
                  <a:schemeClr val="accent1"/>
                </a:solidFill>
              </a:rPr>
              <a:t>x.  adjournment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2D64B9-A8FA-9342-B0C3-2F9ED5C78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z="1200" b="1" smtClean="0"/>
              <a:t>12</a:t>
            </a:fld>
            <a:endParaRPr lang="en-US" sz="1200" b="1"/>
          </a:p>
        </p:txBody>
      </p:sp>
    </p:spTree>
    <p:extLst>
      <p:ext uri="{BB962C8B-B14F-4D97-AF65-F5344CB8AC3E}">
        <p14:creationId xmlns:p14="http://schemas.microsoft.com/office/powerpoint/2010/main" val="1736441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62E0-63C7-364C-AC35-5B96963CC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I.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D358-4ACC-EB40-9961-219B02D0F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18012"/>
          </a:xfrm>
        </p:spPr>
        <p:txBody>
          <a:bodyPr numCol="2">
            <a:normAutofit fontScale="85000" lnSpcReduction="20000"/>
          </a:bodyPr>
          <a:lstStyle/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Presiding Judge of the Superior Court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Mayor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President of the Board of Supervisors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District Attorney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Chief of Police or designee 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Sheriff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President of Commission on the Status of Women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Chief of Adult Probation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Director of Department of Emergency Management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Director of Domestic Violence Consortium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of Human Services Agency or designee 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Director of Consortium for Elder Abuse Prevention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of the Department of Homelessness and Supportive Housing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of San Francisco Child Abuse Council or designee 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of the Department of Public Health or designee 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of Department of Disability and Aging Services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of Department of Children, Youth, and Their Families or designee 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Examiner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of Department of Child Support Services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Chief of Juvenile Probation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Defender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of Department of Animal Care and Control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Superintendent of San Francisco Unified School District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Resources Director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Chief of the Fire Department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Director of First 5 San Francisco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of Human Rights Commission or designee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of Department of Police Accountability or Designee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1F4D6F-4092-2149-AEC5-4EA82180E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z="1200" b="1" smtClean="0"/>
              <a:t>2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5380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62E0-63C7-364C-AC35-5B96963CC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46738"/>
            <a:ext cx="11029616" cy="1013800"/>
          </a:xfrm>
        </p:spPr>
        <p:txBody>
          <a:bodyPr/>
          <a:lstStyle/>
          <a:p>
            <a:r>
              <a:rPr lang="en-US" dirty="0"/>
              <a:t>11. Consent agenda/agenda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D358-4ACC-EB40-9961-219B02D0F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18012"/>
          </a:xfrm>
        </p:spPr>
        <p:txBody>
          <a:bodyPr numCol="2"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Minutes from the August 16, 2023 meeting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FVC meeting schedule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AE91F1-EA38-1740-A75A-886546306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z="1200" b="1" smtClean="0"/>
              <a:t>3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84494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161F8-B832-D34E-ABD1-FCF9D3E24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0C501-4435-E842-85BE-6AA851339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634613"/>
            <a:ext cx="11029615" cy="3678303"/>
          </a:xfrm>
        </p:spPr>
        <p:txBody>
          <a:bodyPr>
            <a:normAutofit fontScale="25000" lnSpcReduction="20000"/>
          </a:bodyPr>
          <a:lstStyle/>
          <a:p>
            <a:pPr marL="342900" indent="-342900">
              <a:buFont typeface="+mj-lt"/>
              <a:buAutoNum type="romanUcPeriod"/>
            </a:pPr>
            <a:r>
              <a:rPr lang="en-US" sz="8800" dirty="0"/>
              <a:t>Call to Order				</a:t>
            </a:r>
          </a:p>
          <a:p>
            <a:pPr marL="342900" indent="-342900">
              <a:buFont typeface="+mj-lt"/>
              <a:buAutoNum type="romanUcPeriod"/>
            </a:pPr>
            <a:r>
              <a:rPr lang="en-US" sz="8800" dirty="0"/>
              <a:t>Consent Agenda/ Agenda Changes 		             				</a:t>
            </a:r>
          </a:p>
          <a:p>
            <a:pPr marL="342900" indent="-342900">
              <a:buFont typeface="+mj-lt"/>
              <a:buAutoNum type="romanUcPeriod"/>
            </a:pPr>
            <a:r>
              <a:rPr lang="en-US" sz="8800" dirty="0"/>
              <a:t>Report out from Elected Officials </a:t>
            </a:r>
          </a:p>
          <a:p>
            <a:pPr marL="342900" indent="-342900">
              <a:buFont typeface="+mj-lt"/>
              <a:buAutoNum type="romanUcPeriod"/>
            </a:pPr>
            <a:r>
              <a:rPr lang="en-US" sz="8800" dirty="0"/>
              <a:t>Sentencing Commission Update &amp; Discussion </a:t>
            </a:r>
          </a:p>
          <a:p>
            <a:pPr marL="342900" indent="-342900">
              <a:buFont typeface="+mj-lt"/>
              <a:buAutoNum type="romanUcPeriod"/>
            </a:pPr>
            <a:r>
              <a:rPr lang="en-US" sz="8800" dirty="0"/>
              <a:t>Elder Abuse and Hate Crimes Intersections 		</a:t>
            </a:r>
          </a:p>
          <a:p>
            <a:pPr marL="342900" indent="-342900">
              <a:buFont typeface="+mj-lt"/>
              <a:buAutoNum type="romanUcPeriod"/>
            </a:pPr>
            <a:r>
              <a:rPr lang="en-US" sz="8800" dirty="0"/>
              <a:t>FVC Data Collection Update	</a:t>
            </a:r>
          </a:p>
          <a:p>
            <a:pPr marL="342900" indent="-342900">
              <a:buFont typeface="+mj-lt"/>
              <a:buAutoNum type="romanUcPeriod"/>
            </a:pPr>
            <a:r>
              <a:rPr lang="en-US" sz="8800" dirty="0"/>
              <a:t> CSEC Street Outreach Convening			</a:t>
            </a:r>
          </a:p>
          <a:p>
            <a:pPr marL="342900" indent="-342900">
              <a:buFont typeface="+mj-lt"/>
              <a:buAutoNum type="romanUcPeriod"/>
            </a:pPr>
            <a:r>
              <a:rPr lang="en-US" sz="8800" dirty="0"/>
              <a:t> Key Issues in Family Violence Discussion   		</a:t>
            </a:r>
          </a:p>
          <a:p>
            <a:pPr marL="342900" indent="-342900">
              <a:buFont typeface="+mj-lt"/>
              <a:buAutoNum type="romanUcPeriod"/>
            </a:pPr>
            <a:r>
              <a:rPr lang="en-US" sz="8800" dirty="0"/>
              <a:t>Public Comment</a:t>
            </a:r>
          </a:p>
          <a:p>
            <a:pPr marL="342900" indent="-342900">
              <a:buFont typeface="+mj-lt"/>
              <a:buAutoNum type="romanUcPeriod"/>
            </a:pPr>
            <a:r>
              <a:rPr lang="en-US" sz="8800" dirty="0"/>
              <a:t>Adjournment                       						</a:t>
            </a:r>
          </a:p>
          <a:p>
            <a:pPr marL="342900" indent="-342900">
              <a:buFont typeface="+mj-lt"/>
              <a:buAutoNum type="romanUcPeriod"/>
            </a:pPr>
            <a:endParaRPr lang="en-US" sz="8800" dirty="0"/>
          </a:p>
          <a:p>
            <a:pPr marL="400050" indent="-400050">
              <a:buFont typeface="+mj-lt"/>
              <a:buAutoNum type="romanUcPeriod"/>
            </a:pPr>
            <a:endParaRPr lang="en-US" sz="2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DFEA6-EA07-6C4D-9D8B-EA79DA82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z="1200" b="1" smtClean="0"/>
              <a:t>4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510650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A400F-9B00-F24E-809A-058AC2B9221B}"/>
              </a:ext>
            </a:extLst>
          </p:cNvPr>
          <p:cNvSpPr txBox="1">
            <a:spLocks/>
          </p:cNvSpPr>
          <p:nvPr/>
        </p:nvSpPr>
        <p:spPr>
          <a:xfrm>
            <a:off x="599225" y="2120183"/>
            <a:ext cx="10993549" cy="147501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dirty="0">
                <a:solidFill>
                  <a:schemeClr val="accent1"/>
                </a:solidFill>
                <a:cs typeface="Times New Roman" panose="02020603050405020304" pitchFamily="18" charset="0"/>
              </a:rPr>
              <a:t>III. Report out from elected officials</a:t>
            </a:r>
            <a:endParaRPr lang="en-US" sz="3600" dirty="0">
              <a:solidFill>
                <a:schemeClr val="accent1"/>
              </a:solidFill>
            </a:endParaRPr>
          </a:p>
          <a:p>
            <a:pPr algn="ctr"/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B0269-0BAA-3946-BB0A-153DB59294F2}"/>
              </a:ext>
            </a:extLst>
          </p:cNvPr>
          <p:cNvSpPr txBox="1">
            <a:spLocks/>
          </p:cNvSpPr>
          <p:nvPr/>
        </p:nvSpPr>
        <p:spPr>
          <a:xfrm>
            <a:off x="2280774" y="4623980"/>
            <a:ext cx="7630450" cy="1697282"/>
          </a:xfrm>
          <a:prstGeom prst="rect">
            <a:avLst/>
          </a:prstGeom>
        </p:spPr>
        <p:txBody>
          <a:bodyPr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8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4A9AE-05FE-D249-971E-BA646C669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z="1200" b="1" smtClean="0"/>
              <a:t>5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7947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A400F-9B00-F24E-809A-058AC2B9221B}"/>
              </a:ext>
            </a:extLst>
          </p:cNvPr>
          <p:cNvSpPr txBox="1">
            <a:spLocks/>
          </p:cNvSpPr>
          <p:nvPr/>
        </p:nvSpPr>
        <p:spPr>
          <a:xfrm>
            <a:off x="599225" y="2289802"/>
            <a:ext cx="10993549" cy="147501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dirty="0">
                <a:solidFill>
                  <a:schemeClr val="accent1"/>
                </a:solidFill>
                <a:cs typeface="Times New Roman" panose="02020603050405020304" pitchFamily="18" charset="0"/>
              </a:rPr>
              <a:t>IV. 	Sentencing commission report</a:t>
            </a:r>
            <a:r>
              <a:rPr lang="en-US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A07192-DA07-6C4E-AD94-27D9BFAF7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z="1200" b="1" smtClean="0"/>
              <a:t>6</a:t>
            </a:fld>
            <a:endParaRPr lang="en-US" sz="1200" b="1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19EFE8A-AD33-482B-8276-A5D167A313D9}"/>
              </a:ext>
            </a:extLst>
          </p:cNvPr>
          <p:cNvSpPr txBox="1">
            <a:spLocks/>
          </p:cNvSpPr>
          <p:nvPr/>
        </p:nvSpPr>
        <p:spPr>
          <a:xfrm>
            <a:off x="2120899" y="4463234"/>
            <a:ext cx="7950200" cy="1697282"/>
          </a:xfrm>
          <a:prstGeom prst="rect">
            <a:avLst/>
          </a:prstGeom>
        </p:spPr>
        <p:txBody>
          <a:bodyPr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Andrew Tan, 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 and Sound</a:t>
            </a:r>
            <a:endParaRPr lang="en-US" sz="2800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9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D25B61C-D80F-8F4E-BF8C-ED5B797A629C}"/>
              </a:ext>
            </a:extLst>
          </p:cNvPr>
          <p:cNvSpPr txBox="1">
            <a:spLocks/>
          </p:cNvSpPr>
          <p:nvPr/>
        </p:nvSpPr>
        <p:spPr>
          <a:xfrm>
            <a:off x="599225" y="3046693"/>
            <a:ext cx="10993549" cy="1163357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dirty="0">
                <a:solidFill>
                  <a:schemeClr val="accent1"/>
                </a:solidFill>
              </a:rPr>
              <a:t>V. Report from the Office of the District Attorney Relating to Elder Abuse and Hate Crimes Intersections</a:t>
            </a:r>
          </a:p>
          <a:p>
            <a:pPr algn="ctr"/>
            <a:endParaRPr lang="en-US" sz="3600" dirty="0">
              <a:solidFill>
                <a:schemeClr val="accent1"/>
              </a:solidFill>
            </a:endParaRPr>
          </a:p>
          <a:p>
            <a:pPr algn="ctr"/>
            <a:r>
              <a:rPr lang="en-US" sz="3200" cap="none" dirty="0">
                <a:solidFill>
                  <a:schemeClr val="accent1"/>
                </a:solidFill>
              </a:rPr>
              <a:t>Rebecca Wagner, Office of the District Attorney</a:t>
            </a:r>
          </a:p>
          <a:p>
            <a:pPr algn="ctr"/>
            <a:r>
              <a:rPr lang="en-US" sz="3200" cap="none" dirty="0">
                <a:solidFill>
                  <a:schemeClr val="accent1"/>
                </a:solidFill>
              </a:rPr>
              <a:t>Nancy Tung, Office of the District Attorney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361ECD-C622-C84C-A6A8-BA278D23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z="1200" b="1" smtClean="0"/>
              <a:t>7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221316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D25B61C-D80F-8F4E-BF8C-ED5B797A629C}"/>
              </a:ext>
            </a:extLst>
          </p:cNvPr>
          <p:cNvSpPr txBox="1">
            <a:spLocks/>
          </p:cNvSpPr>
          <p:nvPr/>
        </p:nvSpPr>
        <p:spPr>
          <a:xfrm>
            <a:off x="599225" y="3046693"/>
            <a:ext cx="10993549" cy="76461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dirty="0">
                <a:solidFill>
                  <a:schemeClr val="accent1"/>
                </a:solidFill>
              </a:rPr>
              <a:t>VI. FVC Data collection update</a:t>
            </a:r>
          </a:p>
          <a:p>
            <a:pPr algn="ctr"/>
            <a:endParaRPr lang="en-US" sz="3600" dirty="0">
              <a:solidFill>
                <a:schemeClr val="accent1"/>
              </a:solidFill>
            </a:endParaRPr>
          </a:p>
          <a:p>
            <a:pPr algn="ctr"/>
            <a:endParaRPr lang="en-US" sz="3600" dirty="0">
              <a:solidFill>
                <a:schemeClr val="accent1"/>
              </a:solidFill>
            </a:endParaRPr>
          </a:p>
          <a:p>
            <a:pPr algn="ctr"/>
            <a:r>
              <a:rPr lang="en-US" sz="3200" cap="none" dirty="0">
                <a:solidFill>
                  <a:schemeClr val="accent1"/>
                </a:solidFill>
              </a:rPr>
              <a:t>Kevin Roach, DOSW</a:t>
            </a:r>
          </a:p>
          <a:p>
            <a:pPr algn="ctr"/>
            <a:endParaRPr lang="en-US" sz="3200" cap="none" dirty="0">
              <a:solidFill>
                <a:schemeClr val="accent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361ECD-C622-C84C-A6A8-BA278D23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z="1200" b="1" smtClean="0"/>
              <a:t>8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810573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D25B61C-D80F-8F4E-BF8C-ED5B797A629C}"/>
              </a:ext>
            </a:extLst>
          </p:cNvPr>
          <p:cNvSpPr txBox="1">
            <a:spLocks/>
          </p:cNvSpPr>
          <p:nvPr/>
        </p:nvSpPr>
        <p:spPr>
          <a:xfrm>
            <a:off x="599225" y="3046693"/>
            <a:ext cx="10993549" cy="76461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dirty="0">
                <a:solidFill>
                  <a:schemeClr val="accent1"/>
                </a:solidFill>
              </a:rPr>
              <a:t>VII. Report Relating to the Commercially Sexually Exploited Children (CSEC) Street Outreach Convening</a:t>
            </a:r>
          </a:p>
          <a:p>
            <a:pPr algn="ctr"/>
            <a:endParaRPr lang="en-US" sz="3600" dirty="0">
              <a:solidFill>
                <a:schemeClr val="accent1"/>
              </a:solidFill>
            </a:endParaRPr>
          </a:p>
          <a:p>
            <a:pPr algn="ctr"/>
            <a:r>
              <a:rPr lang="en-US" sz="3200" cap="none" dirty="0">
                <a:solidFill>
                  <a:schemeClr val="accent1"/>
                </a:solidFill>
              </a:rPr>
              <a:t>Naz Rydhan-Foster, Department on the Status of Women</a:t>
            </a:r>
          </a:p>
          <a:p>
            <a:pPr algn="ctr"/>
            <a:r>
              <a:rPr lang="en-US" sz="3200" cap="none" dirty="0">
                <a:solidFill>
                  <a:schemeClr val="accent1"/>
                </a:solidFill>
              </a:rPr>
              <a:t>Jen Daly, Legal Services for Children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361ECD-C622-C84C-A6A8-BA278D23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450F-62E0-6D43-890B-4B846CB6A646}" type="slidenum">
              <a:rPr lang="en-US" sz="1200" b="1" smtClean="0"/>
              <a:t>9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66326937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50d9c8-427e-4ec3-9f6b-147fdbdad013">
      <Terms xmlns="http://schemas.microsoft.com/office/infopath/2007/PartnerControls"/>
    </lcf76f155ced4ddcb4097134ff3c332f>
    <TaxCatchAll xmlns="2130c920-2cb0-476d-b03e-395a6fc84a0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103385C8DFFB4493486C84E349D310" ma:contentTypeVersion="15" ma:contentTypeDescription="Create a new document." ma:contentTypeScope="" ma:versionID="62fb3e0c0e2aef7e1e4881f0a54eea94">
  <xsd:schema xmlns:xsd="http://www.w3.org/2001/XMLSchema" xmlns:xs="http://www.w3.org/2001/XMLSchema" xmlns:p="http://schemas.microsoft.com/office/2006/metadata/properties" xmlns:ns2="fb50d9c8-427e-4ec3-9f6b-147fdbdad013" xmlns:ns3="2130c920-2cb0-476d-b03e-395a6fc84a08" targetNamespace="http://schemas.microsoft.com/office/2006/metadata/properties" ma:root="true" ma:fieldsID="c4228dfcd6fb5aa76f7224a62c37c7fe" ns2:_="" ns3:_="">
    <xsd:import namespace="fb50d9c8-427e-4ec3-9f6b-147fdbdad013"/>
    <xsd:import namespace="2130c920-2cb0-476d-b03e-395a6fc84a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50d9c8-427e-4ec3-9f6b-147fdbdad0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b278eec-cad9-4ec1-bf87-f68f02c44eb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0c920-2cb0-476d-b03e-395a6fc84a0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18d6140-f015-4cec-a59f-e5137171a126}" ma:internalName="TaxCatchAll" ma:showField="CatchAllData" ma:web="2130c920-2cb0-476d-b03e-395a6fc84a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2BB19E-CA75-47F2-BA91-5DB66366F45A}">
  <ds:schemaRefs>
    <ds:schemaRef ds:uri="http://purl.org/dc/elements/1.1/"/>
    <ds:schemaRef ds:uri="http://schemas.microsoft.com/office/2006/metadata/properties"/>
    <ds:schemaRef ds:uri="a5ef749b-fa64-4eb7-824d-bd9a4b9c8b3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fb50d9c8-427e-4ec3-9f6b-147fdbdad013"/>
    <ds:schemaRef ds:uri="2130c920-2cb0-476d-b03e-395a6fc84a08"/>
  </ds:schemaRefs>
</ds:datastoreItem>
</file>

<file path=customXml/itemProps2.xml><?xml version="1.0" encoding="utf-8"?>
<ds:datastoreItem xmlns:ds="http://schemas.openxmlformats.org/officeDocument/2006/customXml" ds:itemID="{DCDC1362-F4A4-4C85-9153-6403E473BF97}"/>
</file>

<file path=customXml/itemProps3.xml><?xml version="1.0" encoding="utf-8"?>
<ds:datastoreItem xmlns:ds="http://schemas.openxmlformats.org/officeDocument/2006/customXml" ds:itemID="{7C860F87-3747-46F1-8931-199AD3AEDC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470</Words>
  <Application>Microsoft Office PowerPoint</Application>
  <PresentationFormat>Widescreen</PresentationFormat>
  <Paragraphs>86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Gill Sans MT</vt:lpstr>
      <vt:lpstr>Times New Roman</vt:lpstr>
      <vt:lpstr>Wingdings 2</vt:lpstr>
      <vt:lpstr>Dividend</vt:lpstr>
      <vt:lpstr>Family violence council quarterly meeting</vt:lpstr>
      <vt:lpstr>I. ROLL CALL</vt:lpstr>
      <vt:lpstr>11. Consent agenda/agenda changes</vt:lpstr>
      <vt:lpstr>Agenda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violence council quarterly meeting</dc:title>
  <dc:creator>Osman, Selma (WOM - Contractor)</dc:creator>
  <cp:lastModifiedBy>Marjanovic, Maja (WOM)</cp:lastModifiedBy>
  <cp:revision>20</cp:revision>
  <dcterms:created xsi:type="dcterms:W3CDTF">2021-05-18T22:01:08Z</dcterms:created>
  <dcterms:modified xsi:type="dcterms:W3CDTF">2023-11-08T19:50:42Z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0x010100D4103385C8DFFB4493486C84E349D310</vt:lpwstr>
  </property>
  <property fmtid="{D5CDD505-2E9C-101B-9397-08002B2CF9AE}" pid="3" name="Order">
    <vt:r8>111400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ComplianceAssetId">
    <vt:lpwstr/>
  </property>
  <property fmtid="{D5CDD505-2E9C-101B-9397-08002B2CF9AE}" pid="7" name="MediaServiceImageTags">
    <vt:lpwstr/>
  </property>
</Properties>
</file>